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4"/>
  </p:sldMasterIdLst>
  <p:notesMasterIdLst>
    <p:notesMasterId r:id="rId16"/>
  </p:notesMasterIdLst>
  <p:handoutMasterIdLst>
    <p:handoutMasterId r:id="rId17"/>
  </p:handoutMasterIdLst>
  <p:sldIdLst>
    <p:sldId id="257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</p:sldIdLst>
  <p:sldSz cx="12188825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82" autoAdjust="0"/>
    <p:restoredTop sz="92330" autoAdjust="0"/>
  </p:normalViewPr>
  <p:slideViewPr>
    <p:cSldViewPr>
      <p:cViewPr varScale="1">
        <p:scale>
          <a:sx n="88" d="100"/>
          <a:sy n="88" d="100"/>
        </p:scale>
        <p:origin x="240" y="6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9" d="100"/>
          <a:sy n="99" d="100"/>
        </p:scale>
        <p:origin x="2820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DE4EB07-F0BE-46FF-840B-C8E3CE9E8721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2019/1/2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8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DE4EB07-F0BE-46FF-840B-C8E3CE9E8721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2019/1/2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0023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 rtl="0"/>
            <a:fld id="{79429053-DC2A-4342-ADD4-2FD729D91E2C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4228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42"/>
          <a:stretch/>
        </p:blipFill>
        <p:spPr>
          <a:xfrm>
            <a:off x="191295" y="41"/>
            <a:ext cx="3684079" cy="120129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727540" y="1996884"/>
            <a:ext cx="6461286" cy="4838618"/>
          </a:xfrm>
          <a:prstGeom prst="rect">
            <a:avLst/>
          </a:prstGeom>
          <a:blipFill dpi="0" rotWithShape="1">
            <a:blip r:embed="rId3">
              <a:alphaModFix amt="33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</p:spTree>
    <p:extLst>
      <p:ext uri="{BB962C8B-B14F-4D97-AF65-F5344CB8AC3E}">
        <p14:creationId xmlns:p14="http://schemas.microsoft.com/office/powerpoint/2010/main" val="996459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42"/>
          <a:stretch/>
        </p:blipFill>
        <p:spPr>
          <a:xfrm>
            <a:off x="9261939" y="65236"/>
            <a:ext cx="2807581" cy="915492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379595" y="476672"/>
            <a:ext cx="8738367" cy="0"/>
          </a:xfrm>
          <a:prstGeom prst="line">
            <a:avLst/>
          </a:prstGeom>
          <a:ln w="15875">
            <a:solidFill>
              <a:srgbClr val="A6BFC0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>
            <a:spLocks noChangeAspect="1"/>
          </p:cNvSpPr>
          <p:nvPr/>
        </p:nvSpPr>
        <p:spPr>
          <a:xfrm>
            <a:off x="2029938" y="332672"/>
            <a:ext cx="287925" cy="28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276965" y="332672"/>
            <a:ext cx="287925" cy="288000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2906425" y="346607"/>
            <a:ext cx="287925" cy="28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1153452" y="332672"/>
            <a:ext cx="287925" cy="288000"/>
          </a:xfrm>
          <a:prstGeom prst="ellipse">
            <a:avLst/>
          </a:prstGeom>
          <a:solidFill>
            <a:srgbClr val="73C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</p:spTree>
    <p:extLst>
      <p:ext uri="{BB962C8B-B14F-4D97-AF65-F5344CB8AC3E}">
        <p14:creationId xmlns:p14="http://schemas.microsoft.com/office/powerpoint/2010/main" val="2780482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928688"/>
            <a:ext cx="10969943" cy="85392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441" y="1993712"/>
            <a:ext cx="10969943" cy="413245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441" y="6356352"/>
            <a:ext cx="2844059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61BEF0D-F0BB-DE4B-95CE-6DB70DBA9567}" type="datetimeFigureOut">
              <a:rPr lang="en-US" smtClean="0"/>
              <a:pPr/>
              <a:t>1/2/2019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4515" y="6356352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5325" y="6356352"/>
            <a:ext cx="2844059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749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441" y="6356354"/>
            <a:ext cx="2844059" cy="365125"/>
          </a:xfrm>
          <a:prstGeom prst="rect">
            <a:avLst/>
          </a:prstGeom>
        </p:spPr>
        <p:txBody>
          <a:bodyPr/>
          <a:lstStyle/>
          <a:p>
            <a:fld id="{A0F08F57-8AF4-4192-8C0E-F86A12100C7B}" type="datetime1">
              <a:rPr lang="zh-CN" altLang="en-US" smtClean="0"/>
              <a:pPr/>
              <a:t>2019/1/2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4515" y="6356354"/>
            <a:ext cx="3859795" cy="365125"/>
          </a:xfrm>
          <a:prstGeom prst="rect">
            <a:avLst/>
          </a:prstGeom>
        </p:spPr>
        <p:txBody>
          <a:bodyPr/>
          <a:lstStyle/>
          <a:p>
            <a:pPr rtl="0"/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5325" y="6356354"/>
            <a:ext cx="2844059" cy="365125"/>
          </a:xfrm>
          <a:prstGeom prst="rect">
            <a:avLst/>
          </a:prstGeom>
        </p:spPr>
        <p:txBody>
          <a:bodyPr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83176" y="1253641"/>
            <a:ext cx="9934516" cy="5205680"/>
          </a:xfrm>
          <a:prstGeom prst="rect">
            <a:avLst/>
          </a:prstGeom>
          <a:blipFill dpi="0" rotWithShape="1">
            <a:blip r:embed="rId2">
              <a:alphaModFix amt="2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42"/>
          <a:stretch/>
        </p:blipFill>
        <p:spPr>
          <a:xfrm>
            <a:off x="9261939" y="65236"/>
            <a:ext cx="2807581" cy="915492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379595" y="476672"/>
            <a:ext cx="8738367" cy="0"/>
          </a:xfrm>
          <a:prstGeom prst="line">
            <a:avLst/>
          </a:prstGeom>
          <a:ln w="15875">
            <a:solidFill>
              <a:srgbClr val="A6BFC0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>
            <a:spLocks noChangeAspect="1"/>
          </p:cNvSpPr>
          <p:nvPr/>
        </p:nvSpPr>
        <p:spPr>
          <a:xfrm>
            <a:off x="2029938" y="332672"/>
            <a:ext cx="287925" cy="28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276965" y="332672"/>
            <a:ext cx="287925" cy="288000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2906425" y="346607"/>
            <a:ext cx="287925" cy="2880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1153452" y="332672"/>
            <a:ext cx="287925" cy="288000"/>
          </a:xfrm>
          <a:prstGeom prst="ellipse">
            <a:avLst/>
          </a:prstGeom>
          <a:solidFill>
            <a:srgbClr val="73C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</p:spTree>
    <p:extLst>
      <p:ext uri="{BB962C8B-B14F-4D97-AF65-F5344CB8AC3E}">
        <p14:creationId xmlns:p14="http://schemas.microsoft.com/office/powerpoint/2010/main" val="190291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7638" y="1380069"/>
            <a:ext cx="8572389" cy="2616199"/>
          </a:xfrm>
        </p:spPr>
        <p:txBody>
          <a:bodyPr anchor="b">
            <a:normAutofit/>
          </a:bodyPr>
          <a:lstStyle>
            <a:lvl1pPr algn="r">
              <a:defRPr sz="5998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4202" y="3996267"/>
            <a:ext cx="698582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099">
                <a:solidFill>
                  <a:schemeClr val="tx1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1023" y="5883276"/>
            <a:ext cx="432291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41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4492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98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98">
          <a:solidFill>
            <a:schemeClr val="tx1"/>
          </a:solidFill>
          <a:latin typeface="Corbel" panose="020B050302020402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98">
          <a:solidFill>
            <a:schemeClr val="tx1"/>
          </a:solidFill>
          <a:latin typeface="Corbel" panose="020B050302020402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98">
          <a:solidFill>
            <a:schemeClr val="tx1"/>
          </a:solidFill>
          <a:latin typeface="Corbel" panose="020B050302020402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98">
          <a:solidFill>
            <a:schemeClr val="tx1"/>
          </a:solidFill>
          <a:latin typeface="Corbel" panose="020B0503020204020204" pitchFamily="34" charset="0"/>
        </a:defRPr>
      </a:lvl5pPr>
      <a:lvl6pPr marL="45706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98">
          <a:solidFill>
            <a:schemeClr val="tx1"/>
          </a:solidFill>
          <a:latin typeface="Corbel" panose="020B0503020204020204" pitchFamily="34" charset="0"/>
        </a:defRPr>
      </a:lvl6pPr>
      <a:lvl7pPr marL="91412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98">
          <a:solidFill>
            <a:schemeClr val="tx1"/>
          </a:solidFill>
          <a:latin typeface="Corbel" panose="020B0503020204020204" pitchFamily="34" charset="0"/>
        </a:defRPr>
      </a:lvl7pPr>
      <a:lvl8pPr marL="137118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98">
          <a:solidFill>
            <a:schemeClr val="tx1"/>
          </a:solidFill>
          <a:latin typeface="Corbel" panose="020B0503020204020204" pitchFamily="34" charset="0"/>
        </a:defRPr>
      </a:lvl8pPr>
      <a:lvl9pPr marL="18282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5398">
          <a:solidFill>
            <a:schemeClr val="tx1"/>
          </a:solidFill>
          <a:latin typeface="Corbel" panose="020B0503020204020204" pitchFamily="34" charset="0"/>
        </a:defRPr>
      </a:lvl9pPr>
    </p:titleStyle>
    <p:bodyStyle>
      <a:lvl1pPr marL="228531" indent="-228531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799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594" indent="-228531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399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2657" indent="-228531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99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599720" indent="-228531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6783" indent="-228531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1197868" y="1124745"/>
            <a:ext cx="8572500" cy="1440159"/>
          </a:xfrm>
        </p:spPr>
        <p:txBody>
          <a:bodyPr rtlCol="0"/>
          <a:lstStyle/>
          <a:p>
            <a:r>
              <a:rPr lang="en-US" altLang="zh-CN" sz="6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 Novel Method </a:t>
            </a:r>
            <a:br>
              <a:rPr lang="en-US" altLang="zh-CN" sz="6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</a:br>
            <a:r>
              <a:rPr lang="en-US" altLang="zh-CN" sz="66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Cross-Modal Retrieval</a:t>
            </a:r>
            <a:endParaRPr lang="zh-CN" altLang="en-US" sz="6600" dirty="0">
              <a:latin typeface="Microsoft Sans Serif" panose="020B0604020202020204" pitchFamily="34" charset="0"/>
              <a:ea typeface="微软雅黑" panose="020B0503020204020204" pitchFamily="34" charset="-122"/>
              <a:cs typeface="Microsoft Sans Serif" panose="020B0604020202020204" pitchFamily="34" charset="0"/>
              <a:sym typeface="Salesforce San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968B943-08A5-4F30-9FA6-FECD45FB1722}"/>
              </a:ext>
            </a:extLst>
          </p:cNvPr>
          <p:cNvSpPr txBox="1"/>
          <p:nvPr/>
        </p:nvSpPr>
        <p:spPr>
          <a:xfrm>
            <a:off x="621804" y="4293096"/>
            <a:ext cx="69847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Reporter:      Zhang </a:t>
            </a:r>
            <a:r>
              <a:rPr lang="en-US" altLang="zh-CN" sz="2800" dirty="0" err="1"/>
              <a:t>Chaofeng</a:t>
            </a:r>
            <a:endParaRPr lang="en-US" altLang="zh-CN" sz="2800" dirty="0"/>
          </a:p>
          <a:p>
            <a:r>
              <a:rPr lang="en-US" altLang="zh-CN" sz="2800" dirty="0"/>
              <a:t>Major:            Software Engineering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8856B20-E80B-4CE9-87E0-4A9836B12F4A}"/>
              </a:ext>
            </a:extLst>
          </p:cNvPr>
          <p:cNvSpPr/>
          <p:nvPr/>
        </p:nvSpPr>
        <p:spPr>
          <a:xfrm>
            <a:off x="3465060" y="603054"/>
            <a:ext cx="480622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 Novel Method</a:t>
            </a:r>
            <a:endParaRPr lang="zh-CN" altLang="en-US" sz="4400" dirty="0"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3D4649D7-853C-4D0B-983D-1FAC2671EC86}"/>
              </a:ext>
            </a:extLst>
          </p:cNvPr>
          <p:cNvGrpSpPr/>
          <p:nvPr/>
        </p:nvGrpSpPr>
        <p:grpSpPr>
          <a:xfrm>
            <a:off x="405780" y="1844824"/>
            <a:ext cx="2016225" cy="4176464"/>
            <a:chOff x="909836" y="2131219"/>
            <a:chExt cx="1915402" cy="424480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C5C31C43-44D8-404A-A665-1C1167974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4660" y="2131219"/>
              <a:ext cx="1653368" cy="1225773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2DEC2B39-FED6-4ADE-98C6-F007F6BF6B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6191" y="3450164"/>
              <a:ext cx="1845853" cy="698916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EAD8468C-29D0-464F-AFF5-19522EA2D7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53852" y="4386136"/>
              <a:ext cx="1639005" cy="120818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1DBDCBF-66AE-4C76-A903-3FBF114EFE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9836" y="5673710"/>
              <a:ext cx="1915402" cy="702314"/>
            </a:xfrm>
            <a:prstGeom prst="rect">
              <a:avLst/>
            </a:prstGeom>
          </p:spPr>
        </p:pic>
      </p:grp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39CB5A5E-35CB-4D4B-9C01-44B34405A2BC}"/>
              </a:ext>
            </a:extLst>
          </p:cNvPr>
          <p:cNvSpPr/>
          <p:nvPr/>
        </p:nvSpPr>
        <p:spPr>
          <a:xfrm>
            <a:off x="3553382" y="2328117"/>
            <a:ext cx="1845853" cy="3497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2DBBA2BE-7F59-4FB0-9B13-CC979DD6874C}"/>
              </a:ext>
            </a:extLst>
          </p:cNvPr>
          <p:cNvSpPr/>
          <p:nvPr/>
        </p:nvSpPr>
        <p:spPr>
          <a:xfrm>
            <a:off x="6313238" y="2328116"/>
            <a:ext cx="1845853" cy="3497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F18BF6F-A8D5-4218-989B-C151905CC52E}"/>
              </a:ext>
            </a:extLst>
          </p:cNvPr>
          <p:cNvSpPr txBox="1"/>
          <p:nvPr/>
        </p:nvSpPr>
        <p:spPr>
          <a:xfrm>
            <a:off x="2494012" y="1620231"/>
            <a:ext cx="3662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Extract features</a:t>
            </a:r>
            <a:endParaRPr lang="zh-CN" altLang="en-US" sz="40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C36D5D9-CFDB-4B42-93BC-22B2B474202F}"/>
              </a:ext>
            </a:extLst>
          </p:cNvPr>
          <p:cNvSpPr txBox="1"/>
          <p:nvPr/>
        </p:nvSpPr>
        <p:spPr>
          <a:xfrm>
            <a:off x="4870276" y="5825373"/>
            <a:ext cx="51137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Denoising Autoencoders</a:t>
            </a:r>
            <a:endParaRPr lang="zh-CN" altLang="en-US" sz="3600" dirty="0"/>
          </a:p>
          <a:p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FEBB9B2-9DFD-4BC5-8CC2-1E2130903C9D}"/>
              </a:ext>
            </a:extLst>
          </p:cNvPr>
          <p:cNvSpPr txBox="1"/>
          <p:nvPr/>
        </p:nvSpPr>
        <p:spPr>
          <a:xfrm>
            <a:off x="8175650" y="1552728"/>
            <a:ext cx="4320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Calculate similarity</a:t>
            </a:r>
            <a:endParaRPr lang="zh-CN" altLang="en-US" sz="3600" dirty="0"/>
          </a:p>
          <a:p>
            <a:endParaRPr lang="zh-CN" altLang="en-US" dirty="0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A4E392E1-EC2F-47F5-B3B1-62161F01D8E9}"/>
              </a:ext>
            </a:extLst>
          </p:cNvPr>
          <p:cNvSpPr/>
          <p:nvPr/>
        </p:nvSpPr>
        <p:spPr>
          <a:xfrm>
            <a:off x="9190756" y="2321421"/>
            <a:ext cx="1845853" cy="34972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2D80745D-D3AB-48B1-A570-C7DF7F83C4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35382" y="2436664"/>
            <a:ext cx="1756600" cy="149639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D59F4F1-1C3F-489C-8B1A-FFDABBE445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2445" y="2420888"/>
            <a:ext cx="1728192" cy="611901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C269C22C-68D8-41A6-A483-FF761D6237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2932" y="5229200"/>
            <a:ext cx="1271423" cy="450173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7DEABA21-C453-4B52-BEAA-E02A2F4AD936}"/>
              </a:ext>
            </a:extLst>
          </p:cNvPr>
          <p:cNvSpPr txBox="1"/>
          <p:nvPr/>
        </p:nvSpPr>
        <p:spPr>
          <a:xfrm>
            <a:off x="3286100" y="3429000"/>
            <a:ext cx="2582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Word Features</a:t>
            </a:r>
            <a:endParaRPr lang="zh-CN" altLang="en-US" sz="28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C4F731F-263A-4031-BCEA-07C2A855EA3F}"/>
              </a:ext>
            </a:extLst>
          </p:cNvPr>
          <p:cNvSpPr txBox="1"/>
          <p:nvPr/>
        </p:nvSpPr>
        <p:spPr>
          <a:xfrm>
            <a:off x="3348519" y="5243866"/>
            <a:ext cx="2582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Word Features</a:t>
            </a:r>
            <a:endParaRPr lang="zh-CN" altLang="en-US" sz="2800" dirty="0"/>
          </a:p>
        </p:txBody>
      </p:sp>
      <p:sp>
        <p:nvSpPr>
          <p:cNvPr id="58" name="箭头: 右 57">
            <a:extLst>
              <a:ext uri="{FF2B5EF4-FFF2-40B4-BE49-F238E27FC236}">
                <a16:creationId xmlns:a16="http://schemas.microsoft.com/office/drawing/2014/main" id="{3C7EBCEB-78E0-4780-BB52-B6FC2A380D0F}"/>
              </a:ext>
            </a:extLst>
          </p:cNvPr>
          <p:cNvSpPr/>
          <p:nvPr/>
        </p:nvSpPr>
        <p:spPr>
          <a:xfrm>
            <a:off x="5715143" y="2492896"/>
            <a:ext cx="739309" cy="36591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箭头: 右 58">
            <a:extLst>
              <a:ext uri="{FF2B5EF4-FFF2-40B4-BE49-F238E27FC236}">
                <a16:creationId xmlns:a16="http://schemas.microsoft.com/office/drawing/2014/main" id="{32007444-5E5C-4C51-9684-B8017FEDD512}"/>
              </a:ext>
            </a:extLst>
          </p:cNvPr>
          <p:cNvSpPr/>
          <p:nvPr/>
        </p:nvSpPr>
        <p:spPr>
          <a:xfrm>
            <a:off x="5715143" y="3429000"/>
            <a:ext cx="739309" cy="36591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箭头: 右 59">
            <a:extLst>
              <a:ext uri="{FF2B5EF4-FFF2-40B4-BE49-F238E27FC236}">
                <a16:creationId xmlns:a16="http://schemas.microsoft.com/office/drawing/2014/main" id="{8DE5C271-B0AB-4015-B206-DBFB1F9B5092}"/>
              </a:ext>
            </a:extLst>
          </p:cNvPr>
          <p:cNvSpPr/>
          <p:nvPr/>
        </p:nvSpPr>
        <p:spPr>
          <a:xfrm>
            <a:off x="5715143" y="4509120"/>
            <a:ext cx="739309" cy="36591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箭头: 右 60">
            <a:extLst>
              <a:ext uri="{FF2B5EF4-FFF2-40B4-BE49-F238E27FC236}">
                <a16:creationId xmlns:a16="http://schemas.microsoft.com/office/drawing/2014/main" id="{A045665B-2ABD-4B7F-A6E5-B1F00D87AEE1}"/>
              </a:ext>
            </a:extLst>
          </p:cNvPr>
          <p:cNvSpPr/>
          <p:nvPr/>
        </p:nvSpPr>
        <p:spPr>
          <a:xfrm>
            <a:off x="5715143" y="5309561"/>
            <a:ext cx="739309" cy="36591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箭头: 右 61">
            <a:extLst>
              <a:ext uri="{FF2B5EF4-FFF2-40B4-BE49-F238E27FC236}">
                <a16:creationId xmlns:a16="http://schemas.microsoft.com/office/drawing/2014/main" id="{488236B2-D2A6-467D-8C0F-EA95DEB32337}"/>
              </a:ext>
            </a:extLst>
          </p:cNvPr>
          <p:cNvSpPr/>
          <p:nvPr/>
        </p:nvSpPr>
        <p:spPr>
          <a:xfrm>
            <a:off x="2494012" y="2487019"/>
            <a:ext cx="739309" cy="36591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箭头: 右 62">
            <a:extLst>
              <a:ext uri="{FF2B5EF4-FFF2-40B4-BE49-F238E27FC236}">
                <a16:creationId xmlns:a16="http://schemas.microsoft.com/office/drawing/2014/main" id="{13F6591D-0185-4CC9-B985-1D9E01F2FDA1}"/>
              </a:ext>
            </a:extLst>
          </p:cNvPr>
          <p:cNvSpPr/>
          <p:nvPr/>
        </p:nvSpPr>
        <p:spPr>
          <a:xfrm>
            <a:off x="2494012" y="3429000"/>
            <a:ext cx="739309" cy="36591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箭头: 右 63">
            <a:extLst>
              <a:ext uri="{FF2B5EF4-FFF2-40B4-BE49-F238E27FC236}">
                <a16:creationId xmlns:a16="http://schemas.microsoft.com/office/drawing/2014/main" id="{930387BC-2C24-4DB9-A255-B35152807137}"/>
              </a:ext>
            </a:extLst>
          </p:cNvPr>
          <p:cNvSpPr/>
          <p:nvPr/>
        </p:nvSpPr>
        <p:spPr>
          <a:xfrm>
            <a:off x="2494012" y="4509120"/>
            <a:ext cx="739309" cy="36591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箭头: 右 64">
            <a:extLst>
              <a:ext uri="{FF2B5EF4-FFF2-40B4-BE49-F238E27FC236}">
                <a16:creationId xmlns:a16="http://schemas.microsoft.com/office/drawing/2014/main" id="{DE06D3BF-1D0C-4B8B-AF91-9929B567B92B}"/>
              </a:ext>
            </a:extLst>
          </p:cNvPr>
          <p:cNvSpPr/>
          <p:nvPr/>
        </p:nvSpPr>
        <p:spPr>
          <a:xfrm>
            <a:off x="2494012" y="5309561"/>
            <a:ext cx="739309" cy="36591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箭头: 右 65">
            <a:extLst>
              <a:ext uri="{FF2B5EF4-FFF2-40B4-BE49-F238E27FC236}">
                <a16:creationId xmlns:a16="http://schemas.microsoft.com/office/drawing/2014/main" id="{9F1776B8-0220-4A2D-B530-885F822C956B}"/>
              </a:ext>
            </a:extLst>
          </p:cNvPr>
          <p:cNvSpPr/>
          <p:nvPr/>
        </p:nvSpPr>
        <p:spPr>
          <a:xfrm>
            <a:off x="8408203" y="3531086"/>
            <a:ext cx="533441" cy="1443281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ED837E12-B939-45D7-BD2B-DCD4A4D88FB4}"/>
              </a:ext>
            </a:extLst>
          </p:cNvPr>
          <p:cNvSpPr txBox="1"/>
          <p:nvPr/>
        </p:nvSpPr>
        <p:spPr>
          <a:xfrm>
            <a:off x="9262764" y="4365104"/>
            <a:ext cx="17831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SGD (</a:t>
            </a:r>
            <a:r>
              <a:rPr lang="zh-CN" altLang="en-US" sz="2800" dirty="0"/>
              <a:t>随机梯度下降</a:t>
            </a:r>
            <a:r>
              <a:rPr lang="en-US" altLang="zh-CN" sz="2800" dirty="0"/>
              <a:t>)</a:t>
            </a:r>
            <a:r>
              <a:rPr lang="en-US" altLang="zh-CN" dirty="0"/>
              <a:t> </a:t>
            </a:r>
            <a:r>
              <a:rPr lang="en-US" altLang="zh-CN" sz="2800" dirty="0"/>
              <a:t>algorithm</a:t>
            </a:r>
            <a:endParaRPr lang="zh-CN" altLang="en-US" sz="2800" dirty="0"/>
          </a:p>
        </p:txBody>
      </p:sp>
      <p:sp>
        <p:nvSpPr>
          <p:cNvPr id="68" name="箭头: 右 67">
            <a:extLst>
              <a:ext uri="{FF2B5EF4-FFF2-40B4-BE49-F238E27FC236}">
                <a16:creationId xmlns:a16="http://schemas.microsoft.com/office/drawing/2014/main" id="{BFEAFB78-6907-4B67-B591-28A33F27E622}"/>
              </a:ext>
            </a:extLst>
          </p:cNvPr>
          <p:cNvSpPr/>
          <p:nvPr/>
        </p:nvSpPr>
        <p:spPr>
          <a:xfrm rot="16200000">
            <a:off x="10005506" y="3695816"/>
            <a:ext cx="285835" cy="908724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8A513A72-DC51-4262-9E32-1DCB1D447316}"/>
              </a:ext>
            </a:extLst>
          </p:cNvPr>
          <p:cNvSpPr txBox="1"/>
          <p:nvPr/>
        </p:nvSpPr>
        <p:spPr>
          <a:xfrm>
            <a:off x="3274296" y="2404663"/>
            <a:ext cx="2582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Image Features</a:t>
            </a:r>
            <a:endParaRPr lang="zh-CN" altLang="en-US" sz="2800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02E0DF8A-7140-4174-AA91-48FCFF59E506}"/>
              </a:ext>
            </a:extLst>
          </p:cNvPr>
          <p:cNvSpPr txBox="1"/>
          <p:nvPr/>
        </p:nvSpPr>
        <p:spPr>
          <a:xfrm>
            <a:off x="3277594" y="4459035"/>
            <a:ext cx="2582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Image Features</a:t>
            </a:r>
            <a:endParaRPr lang="zh-CN" altLang="en-US" sz="2800" dirty="0"/>
          </a:p>
        </p:txBody>
      </p:sp>
      <p:pic>
        <p:nvPicPr>
          <p:cNvPr id="73" name="图片 72">
            <a:extLst>
              <a:ext uri="{FF2B5EF4-FFF2-40B4-BE49-F238E27FC236}">
                <a16:creationId xmlns:a16="http://schemas.microsoft.com/office/drawing/2014/main" id="{A06EBC48-9467-4EF8-B647-159A63DCD2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2445" y="3284984"/>
            <a:ext cx="1728192" cy="611901"/>
          </a:xfrm>
          <a:prstGeom prst="rect">
            <a:avLst/>
          </a:prstGeom>
        </p:spPr>
      </p:pic>
      <p:pic>
        <p:nvPicPr>
          <p:cNvPr id="74" name="图片 73">
            <a:extLst>
              <a:ext uri="{FF2B5EF4-FFF2-40B4-BE49-F238E27FC236}">
                <a16:creationId xmlns:a16="http://schemas.microsoft.com/office/drawing/2014/main" id="{DFCC4F85-6766-4FED-995A-DD3224E39C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7065" y="4335436"/>
            <a:ext cx="1728192" cy="611901"/>
          </a:xfrm>
          <a:prstGeom prst="rect">
            <a:avLst/>
          </a:prstGeom>
        </p:spPr>
      </p:pic>
      <p:pic>
        <p:nvPicPr>
          <p:cNvPr id="75" name="图片 74">
            <a:extLst>
              <a:ext uri="{FF2B5EF4-FFF2-40B4-BE49-F238E27FC236}">
                <a16:creationId xmlns:a16="http://schemas.microsoft.com/office/drawing/2014/main" id="{5B96E197-613C-4F47-9194-F55FD68C2D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7065" y="5199532"/>
            <a:ext cx="1728192" cy="61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63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A950F2B-09ED-459C-BDFC-52A3B236B401}"/>
              </a:ext>
            </a:extLst>
          </p:cNvPr>
          <p:cNvSpPr txBox="1"/>
          <p:nvPr/>
        </p:nvSpPr>
        <p:spPr>
          <a:xfrm>
            <a:off x="2710036" y="2420888"/>
            <a:ext cx="77048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latin typeface="MS Reference Sans Serif" panose="020B0604030504040204" pitchFamily="34" charset="0"/>
              </a:rPr>
              <a:t>Thank you</a:t>
            </a:r>
            <a:endParaRPr lang="zh-CN" altLang="en-US" sz="9600" dirty="0">
              <a:latin typeface="MS Reference Sans Serif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956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8C06C79-C495-43ED-A202-1D3F97D017E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2075400" y="-40257"/>
            <a:ext cx="8267484" cy="692564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0E5D5EF-D450-4127-91C5-7BAF559C6229}"/>
              </a:ext>
            </a:extLst>
          </p:cNvPr>
          <p:cNvSpPr/>
          <p:nvPr/>
        </p:nvSpPr>
        <p:spPr>
          <a:xfrm>
            <a:off x="4366220" y="1412776"/>
            <a:ext cx="3600400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43D5289-7791-4DB2-BD0C-019BB641CA6B}"/>
              </a:ext>
            </a:extLst>
          </p:cNvPr>
          <p:cNvSpPr txBox="1"/>
          <p:nvPr/>
        </p:nvSpPr>
        <p:spPr>
          <a:xfrm>
            <a:off x="4438228" y="1484784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Multi-Modal data</a:t>
            </a:r>
            <a:endParaRPr lang="zh-CN" altLang="en-US" sz="3600" dirty="0"/>
          </a:p>
        </p:txBody>
      </p:sp>
      <p:sp>
        <p:nvSpPr>
          <p:cNvPr id="8" name="流程图: 可选过程 7">
            <a:extLst>
              <a:ext uri="{FF2B5EF4-FFF2-40B4-BE49-F238E27FC236}">
                <a16:creationId xmlns:a16="http://schemas.microsoft.com/office/drawing/2014/main" id="{E7EC0E65-A791-443F-A97E-3E0A695CF397}"/>
              </a:ext>
            </a:extLst>
          </p:cNvPr>
          <p:cNvSpPr/>
          <p:nvPr/>
        </p:nvSpPr>
        <p:spPr>
          <a:xfrm>
            <a:off x="2205980" y="5445224"/>
            <a:ext cx="2520280" cy="93610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46047D4-C879-400F-AD59-91E6D340D29E}"/>
              </a:ext>
            </a:extLst>
          </p:cNvPr>
          <p:cNvSpPr txBox="1"/>
          <p:nvPr/>
        </p:nvSpPr>
        <p:spPr>
          <a:xfrm>
            <a:off x="2710036" y="5445224"/>
            <a:ext cx="17281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Hot topic detection</a:t>
            </a:r>
            <a:endParaRPr lang="zh-CN" altLang="en-US" sz="2800" dirty="0"/>
          </a:p>
        </p:txBody>
      </p:sp>
      <p:sp>
        <p:nvSpPr>
          <p:cNvPr id="9" name="流程图: 可选过程 8">
            <a:extLst>
              <a:ext uri="{FF2B5EF4-FFF2-40B4-BE49-F238E27FC236}">
                <a16:creationId xmlns:a16="http://schemas.microsoft.com/office/drawing/2014/main" id="{754D1CB8-1053-4550-A141-1F4D08D15981}"/>
              </a:ext>
            </a:extLst>
          </p:cNvPr>
          <p:cNvSpPr/>
          <p:nvPr/>
        </p:nvSpPr>
        <p:spPr>
          <a:xfrm>
            <a:off x="4949002" y="5445224"/>
            <a:ext cx="2520280" cy="93610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流程图: 可选过程 9">
            <a:extLst>
              <a:ext uri="{FF2B5EF4-FFF2-40B4-BE49-F238E27FC236}">
                <a16:creationId xmlns:a16="http://schemas.microsoft.com/office/drawing/2014/main" id="{B273AB80-9D97-4C25-8AA4-334B309F2E5A}"/>
              </a:ext>
            </a:extLst>
          </p:cNvPr>
          <p:cNvSpPr/>
          <p:nvPr/>
        </p:nvSpPr>
        <p:spPr>
          <a:xfrm>
            <a:off x="7678588" y="5445224"/>
            <a:ext cx="2520280" cy="93610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27C5BD-29CB-4202-A31C-61E41667712C}"/>
              </a:ext>
            </a:extLst>
          </p:cNvPr>
          <p:cNvSpPr txBox="1"/>
          <p:nvPr/>
        </p:nvSpPr>
        <p:spPr>
          <a:xfrm>
            <a:off x="4870276" y="5427221"/>
            <a:ext cx="28083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Personalized</a:t>
            </a:r>
          </a:p>
          <a:p>
            <a:r>
              <a:rPr lang="en-US" altLang="zh-CN" sz="2800" dirty="0"/>
              <a:t>recommendation</a:t>
            </a:r>
            <a:endParaRPr lang="zh-CN" altLang="en-US" sz="28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4FFF1FB-2CF2-4BFA-B766-63332D7B7094}"/>
              </a:ext>
            </a:extLst>
          </p:cNvPr>
          <p:cNvSpPr txBox="1"/>
          <p:nvPr/>
        </p:nvSpPr>
        <p:spPr>
          <a:xfrm>
            <a:off x="7750596" y="5445224"/>
            <a:ext cx="24482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Multi-modal data retrieval</a:t>
            </a:r>
            <a:endParaRPr lang="zh-CN" altLang="en-US" sz="28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D19F620-AB1E-477E-BEA9-297D41985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3040" y="1081284"/>
            <a:ext cx="1512168" cy="91266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D6047D9-8D55-46DA-8D1C-73C257E929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4036" y="1844824"/>
            <a:ext cx="1585100" cy="71824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848CA33-9EBC-4A9C-8D16-C518E06A01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7464" y="940178"/>
            <a:ext cx="2011599" cy="86920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4A60BCC-D74A-433A-8C73-5664B6762B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8031" y="1844824"/>
            <a:ext cx="2011599" cy="68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48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BF281F5-80A4-4CA5-8F25-D1F2966C83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4113649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9DBF9C9-F3E4-49CB-B1B2-E84DC3C47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649" y="0"/>
            <a:ext cx="4290771" cy="847250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9DEEB9B-21CC-424A-8D7D-1148601FA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4420" y="-18085"/>
            <a:ext cx="3784405" cy="844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187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025B34-3EEC-4AC0-A9C6-6255E292B9E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3772" y="908720"/>
            <a:ext cx="11584334" cy="164147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 brief illustration of Cross-Media Retrieval </a:t>
            </a:r>
            <a:endParaRPr lang="zh-CN" altLang="en-US" sz="4000" dirty="0"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11B328E-5AC7-4BF2-8A55-68A475B3E75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-17463" y="1844675"/>
            <a:ext cx="12206288" cy="4275138"/>
          </a:xfrm>
          <a:prstGeom prst="rect">
            <a:avLst/>
          </a:prstGeom>
        </p:spPr>
      </p:pic>
      <p:sp>
        <p:nvSpPr>
          <p:cNvPr id="3" name="流程图: 可选过程 2">
            <a:extLst>
              <a:ext uri="{FF2B5EF4-FFF2-40B4-BE49-F238E27FC236}">
                <a16:creationId xmlns:a16="http://schemas.microsoft.com/office/drawing/2014/main" id="{B0F892B7-215E-4F2B-BF4F-0388F770C797}"/>
              </a:ext>
            </a:extLst>
          </p:cNvPr>
          <p:cNvSpPr/>
          <p:nvPr/>
        </p:nvSpPr>
        <p:spPr>
          <a:xfrm>
            <a:off x="189756" y="1556792"/>
            <a:ext cx="1368152" cy="6555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65EB145-ADF6-4F5B-B736-7B3F12327C4F}"/>
              </a:ext>
            </a:extLst>
          </p:cNvPr>
          <p:cNvSpPr txBox="1"/>
          <p:nvPr/>
        </p:nvSpPr>
        <p:spPr>
          <a:xfrm>
            <a:off x="189756" y="1609636"/>
            <a:ext cx="1368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Queries</a:t>
            </a:r>
            <a:endParaRPr lang="zh-CN" altLang="en-US" sz="2800" dirty="0"/>
          </a:p>
        </p:txBody>
      </p:sp>
      <p:sp>
        <p:nvSpPr>
          <p:cNvPr id="6" name="流程图: 可选过程 5">
            <a:extLst>
              <a:ext uri="{FF2B5EF4-FFF2-40B4-BE49-F238E27FC236}">
                <a16:creationId xmlns:a16="http://schemas.microsoft.com/office/drawing/2014/main" id="{A21A8015-FD48-427F-B1B6-D3D903193C07}"/>
              </a:ext>
            </a:extLst>
          </p:cNvPr>
          <p:cNvSpPr/>
          <p:nvPr/>
        </p:nvSpPr>
        <p:spPr>
          <a:xfrm>
            <a:off x="1701924" y="1549362"/>
            <a:ext cx="3168352" cy="6555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3EEE33D-CDC2-4EEA-B4CF-DD85A5224214}"/>
              </a:ext>
            </a:extLst>
          </p:cNvPr>
          <p:cNvSpPr txBox="1"/>
          <p:nvPr/>
        </p:nvSpPr>
        <p:spPr>
          <a:xfrm>
            <a:off x="1917948" y="1609636"/>
            <a:ext cx="288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Cross-media data</a:t>
            </a:r>
            <a:endParaRPr lang="zh-CN" altLang="en-US" sz="2800" dirty="0"/>
          </a:p>
        </p:txBody>
      </p:sp>
      <p:sp>
        <p:nvSpPr>
          <p:cNvPr id="9" name="流程图: 可选过程 8">
            <a:extLst>
              <a:ext uri="{FF2B5EF4-FFF2-40B4-BE49-F238E27FC236}">
                <a16:creationId xmlns:a16="http://schemas.microsoft.com/office/drawing/2014/main" id="{21819ADA-908A-4065-B8CF-0DC6B231858B}"/>
              </a:ext>
            </a:extLst>
          </p:cNvPr>
          <p:cNvSpPr/>
          <p:nvPr/>
        </p:nvSpPr>
        <p:spPr>
          <a:xfrm>
            <a:off x="5014292" y="1549362"/>
            <a:ext cx="4680520" cy="6555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7D10F4-DDC0-4C41-951D-58D5DC773BFA}"/>
              </a:ext>
            </a:extLst>
          </p:cNvPr>
          <p:cNvSpPr txBox="1"/>
          <p:nvPr/>
        </p:nvSpPr>
        <p:spPr>
          <a:xfrm>
            <a:off x="5014292" y="1626261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Cross-media retrieval Methods</a:t>
            </a:r>
            <a:endParaRPr lang="zh-CN" altLang="en-US" sz="2800" dirty="0"/>
          </a:p>
        </p:txBody>
      </p:sp>
      <p:sp>
        <p:nvSpPr>
          <p:cNvPr id="10" name="流程图: 可选过程 9">
            <a:extLst>
              <a:ext uri="{FF2B5EF4-FFF2-40B4-BE49-F238E27FC236}">
                <a16:creationId xmlns:a16="http://schemas.microsoft.com/office/drawing/2014/main" id="{B26DE04D-B33F-4FD9-AC12-FAD3ED358E73}"/>
              </a:ext>
            </a:extLst>
          </p:cNvPr>
          <p:cNvSpPr/>
          <p:nvPr/>
        </p:nvSpPr>
        <p:spPr>
          <a:xfrm>
            <a:off x="9766819" y="1556792"/>
            <a:ext cx="2295303" cy="6555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4DB4659-647D-403B-9F3A-7672D66EECAA}"/>
              </a:ext>
            </a:extLst>
          </p:cNvPr>
          <p:cNvSpPr txBox="1"/>
          <p:nvPr/>
        </p:nvSpPr>
        <p:spPr>
          <a:xfrm>
            <a:off x="9721079" y="1628800"/>
            <a:ext cx="2638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Retrieval Results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72834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AFA3D2-1937-4F23-A3C3-01F8F9DB58C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93812" y="841201"/>
            <a:ext cx="10441160" cy="136366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altLang="zh-CN" sz="6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The Key Challenge</a:t>
            </a:r>
            <a:r>
              <a:rPr lang="zh-CN" altLang="en-US" sz="6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：</a:t>
            </a:r>
            <a:r>
              <a:rPr lang="en-US" altLang="zh-CN" sz="6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"media gap"</a:t>
            </a:r>
            <a:endParaRPr lang="zh-CN" altLang="en-US" sz="6000" dirty="0"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AA72C038-1266-4A0A-82F6-05684B0541D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549796" y="2060848"/>
            <a:ext cx="4376738" cy="446246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65CA92A-6A6B-432F-BC1D-32881E58358E}"/>
              </a:ext>
            </a:extLst>
          </p:cNvPr>
          <p:cNvSpPr/>
          <p:nvPr/>
        </p:nvSpPr>
        <p:spPr>
          <a:xfrm>
            <a:off x="5158308" y="2564904"/>
            <a:ext cx="6624735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800" dirty="0">
                <a:latin typeface="CMBX9"/>
              </a:rPr>
              <a:t>Mapping of the text and image from their respective natural spaces to Semantic Space</a:t>
            </a:r>
            <a:r>
              <a:rPr lang="en-US" altLang="zh-CN" sz="4800" dirty="0"/>
              <a:t> </a:t>
            </a:r>
            <a:br>
              <a:rPr lang="en-US" altLang="zh-CN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318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3AE1D8-DA5E-4A81-9617-DF1BFDD6A65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33972" y="668288"/>
            <a:ext cx="8142287" cy="17526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altLang="zh-CN" sz="67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First Problem :</a:t>
            </a:r>
            <a:r>
              <a:rPr lang="en-US" altLang="zh-CN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altLang="zh-CN" sz="67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noises</a:t>
            </a:r>
            <a:br>
              <a:rPr lang="en-US" altLang="zh-CN" sz="53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</a:br>
            <a:br>
              <a:rPr lang="en-US" altLang="zh-CN" dirty="0"/>
            </a:b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7C861E3-C133-4FAE-AD18-587B0EF8615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36783" y="1877709"/>
            <a:ext cx="4690522" cy="431200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C9E760E-D9F1-46FE-90CB-CA7448240DCF}"/>
              </a:ext>
            </a:extLst>
          </p:cNvPr>
          <p:cNvSpPr/>
          <p:nvPr/>
        </p:nvSpPr>
        <p:spPr>
          <a:xfrm>
            <a:off x="5230316" y="2554446"/>
            <a:ext cx="684076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background noises may aﬀect the retrieval </a:t>
            </a:r>
            <a:br>
              <a:rPr lang="en-US" altLang="zh-CN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480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F296FB-2882-4A4D-A849-E8AD857C969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39747" y="908720"/>
            <a:ext cx="11745317" cy="108012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altLang="zh-CN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Denoising Autoencoders</a:t>
            </a:r>
            <a:r>
              <a:rPr lang="zh-CN" altLang="en-US" sz="4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（降噪自编码器）</a:t>
            </a:r>
            <a:endParaRPr lang="zh-CN" altLang="en-US" sz="4800" dirty="0"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179392A9-91E5-4E3A-A4C6-0F6BA81AD58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433503" y="1844824"/>
            <a:ext cx="8837373" cy="329518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9C76EDB-4768-4289-91C8-CCE89EE67507}"/>
              </a:ext>
            </a:extLst>
          </p:cNvPr>
          <p:cNvSpPr/>
          <p:nvPr/>
        </p:nvSpPr>
        <p:spPr>
          <a:xfrm>
            <a:off x="1701924" y="5373216"/>
            <a:ext cx="82089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dirty="0">
                <a:latin typeface="等线" panose="02010600030101010101" pitchFamily="2" charset="-122"/>
                <a:cs typeface="Times New Roman" panose="02020603050405020304" pitchFamily="18" charset="0"/>
              </a:rPr>
              <a:t>denoising the noisy images</a:t>
            </a:r>
            <a:endParaRPr lang="zh-CN" altLang="en-US" sz="5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F35743D-057C-4FE4-9863-7943B59FEF31}"/>
              </a:ext>
            </a:extLst>
          </p:cNvPr>
          <p:cNvSpPr/>
          <p:nvPr/>
        </p:nvSpPr>
        <p:spPr>
          <a:xfrm>
            <a:off x="3502124" y="2852936"/>
            <a:ext cx="144016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DD0C4F7-0637-4232-BEBC-17A3F58E7CB8}"/>
              </a:ext>
            </a:extLst>
          </p:cNvPr>
          <p:cNvSpPr/>
          <p:nvPr/>
        </p:nvSpPr>
        <p:spPr>
          <a:xfrm>
            <a:off x="6886500" y="2852936"/>
            <a:ext cx="1440160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FDCC89D-1AB8-41A0-8948-C9C1BD662788}"/>
              </a:ext>
            </a:extLst>
          </p:cNvPr>
          <p:cNvSpPr txBox="1"/>
          <p:nvPr/>
        </p:nvSpPr>
        <p:spPr>
          <a:xfrm>
            <a:off x="3646140" y="2708920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input</a:t>
            </a:r>
            <a:endParaRPr lang="zh-CN" altLang="en-US" sz="36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2C26150-393E-4F7B-BE8E-BE92EFA5E76E}"/>
              </a:ext>
            </a:extLst>
          </p:cNvPr>
          <p:cNvSpPr txBox="1"/>
          <p:nvPr/>
        </p:nvSpPr>
        <p:spPr>
          <a:xfrm>
            <a:off x="6886500" y="2708919"/>
            <a:ext cx="1584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output</a:t>
            </a:r>
            <a:endParaRPr lang="zh-CN" altLang="en-US" sz="3600" dirty="0"/>
          </a:p>
        </p:txBody>
      </p:sp>
      <p:sp>
        <p:nvSpPr>
          <p:cNvPr id="7" name="流程图: 可选过程 6">
            <a:extLst>
              <a:ext uri="{FF2B5EF4-FFF2-40B4-BE49-F238E27FC236}">
                <a16:creationId xmlns:a16="http://schemas.microsoft.com/office/drawing/2014/main" id="{5A7D14A7-F53E-45D6-B68E-6A58B18B1CEC}"/>
              </a:ext>
            </a:extLst>
          </p:cNvPr>
          <p:cNvSpPr/>
          <p:nvPr/>
        </p:nvSpPr>
        <p:spPr>
          <a:xfrm>
            <a:off x="5374332" y="2132856"/>
            <a:ext cx="1080120" cy="266429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ACC121-A8D8-4D69-9CC2-7BCA10256A07}"/>
              </a:ext>
            </a:extLst>
          </p:cNvPr>
          <p:cNvSpPr txBox="1"/>
          <p:nvPr/>
        </p:nvSpPr>
        <p:spPr>
          <a:xfrm>
            <a:off x="5351835" y="2852936"/>
            <a:ext cx="12744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Latent Space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804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2E3DF360-FA85-47F3-967E-04DB0CA1F03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413892" y="764704"/>
            <a:ext cx="9005887" cy="151216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l"/>
            <a:r>
              <a:rPr lang="en-US" altLang="zh-CN" sz="53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Second Problems :</a:t>
            </a:r>
            <a:br>
              <a:rPr lang="en-US" altLang="zh-CN" sz="53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</a:br>
            <a:r>
              <a:rPr lang="en-US" altLang="zh-CN" sz="5300" b="1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similarity metric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9C168F6-9B0C-4650-9B23-F0D77CF86A5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7788" y="2734464"/>
            <a:ext cx="4897438" cy="3175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8CB1D49-30E6-4F2C-B332-B242A63DFE77}"/>
              </a:ext>
            </a:extLst>
          </p:cNvPr>
          <p:cNvSpPr/>
          <p:nvPr/>
        </p:nvSpPr>
        <p:spPr>
          <a:xfrm>
            <a:off x="5806380" y="1988840"/>
            <a:ext cx="5683615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zh-CN" sz="2800" dirty="0">
                <a:latin typeface="LinLibertineT"/>
              </a:rPr>
            </a:br>
            <a:r>
              <a:rPr lang="en-US" altLang="zh-CN" sz="4800" dirty="0">
                <a:latin typeface="LinLibertineT"/>
              </a:rPr>
              <a:t>the relationships represented by the dotted lines are not considered in most other methods</a:t>
            </a:r>
            <a:r>
              <a:rPr lang="en-US" altLang="zh-CN" sz="4800" dirty="0"/>
              <a:t> </a:t>
            </a:r>
            <a:br>
              <a:rPr lang="en-US" altLang="zh-CN" sz="2800" dirty="0"/>
            </a:b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7859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3">
            <a:extLst>
              <a:ext uri="{FF2B5EF4-FFF2-40B4-BE49-F238E27FC236}">
                <a16:creationId xmlns:a16="http://schemas.microsoft.com/office/drawing/2014/main" id="{A86FB684-F62E-4502-A3E8-1703C5C08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88" y="2734464"/>
            <a:ext cx="4897438" cy="3175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A8B527F-1F6B-4E27-8DF2-CF83E42FE803}"/>
              </a:ext>
            </a:extLst>
          </p:cNvPr>
          <p:cNvSpPr/>
          <p:nvPr/>
        </p:nvSpPr>
        <p:spPr>
          <a:xfrm>
            <a:off x="3192816" y="692696"/>
            <a:ext cx="666240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 new similarity for </a:t>
            </a:r>
          </a:p>
          <a:p>
            <a:r>
              <a:rPr lang="en-US" altLang="zh-CN" sz="44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illustrate the relationships</a:t>
            </a:r>
            <a:endParaRPr lang="zh-CN" altLang="en-US" sz="4400" dirty="0"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3A51CCB-AB3F-4F41-9619-51F7D5FA9665}"/>
              </a:ext>
            </a:extLst>
          </p:cNvPr>
          <p:cNvSpPr/>
          <p:nvPr/>
        </p:nvSpPr>
        <p:spPr>
          <a:xfrm>
            <a:off x="5471670" y="2420888"/>
            <a:ext cx="666240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pairwise similarity distances</a:t>
            </a:r>
          </a:p>
          <a:p>
            <a:r>
              <a:rPr lang="en-US" altLang="zh-CN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(blue and black),↓</a:t>
            </a:r>
          </a:p>
          <a:p>
            <a:r>
              <a:rPr lang="en-US" altLang="zh-CN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Heterogeneous</a:t>
            </a:r>
            <a:r>
              <a:rPr lang="zh-CN" alt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（异质）</a:t>
            </a:r>
            <a:r>
              <a:rPr lang="en-US" altLang="zh-CN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↑</a:t>
            </a:r>
          </a:p>
          <a:p>
            <a:r>
              <a:rPr lang="en-US" altLang="zh-CN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similarity distances (yellow), </a:t>
            </a:r>
          </a:p>
          <a:p>
            <a:r>
              <a:rPr lang="en-US" altLang="zh-CN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Homogeneous</a:t>
            </a:r>
            <a:r>
              <a:rPr lang="zh-CN" alt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（同质）</a:t>
            </a:r>
            <a:r>
              <a:rPr lang="en-US" altLang="zh-CN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↑</a:t>
            </a:r>
          </a:p>
          <a:p>
            <a:r>
              <a:rPr lang="en-US" altLang="zh-CN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similarity distances (red). </a:t>
            </a:r>
            <a:endParaRPr lang="zh-CN" altLang="en-US" sz="4000" dirty="0"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40FE3C8-AD28-42F1-B585-C25591A7D6DC}"/>
              </a:ext>
            </a:extLst>
          </p:cNvPr>
          <p:cNvSpPr/>
          <p:nvPr/>
        </p:nvSpPr>
        <p:spPr>
          <a:xfrm rot="1756013">
            <a:off x="1979674" y="4407367"/>
            <a:ext cx="2406634" cy="77545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F5E5C67-D6FA-4814-BE30-A03E019F3CA6}"/>
              </a:ext>
            </a:extLst>
          </p:cNvPr>
          <p:cNvSpPr/>
          <p:nvPr/>
        </p:nvSpPr>
        <p:spPr>
          <a:xfrm rot="19868294">
            <a:off x="1859204" y="4283192"/>
            <a:ext cx="2406634" cy="77545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0079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深度">
  <a:themeElements>
    <a:clrScheme name="深度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自定义 2">
      <a:majorFont>
        <a:latin typeface="Broadway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深度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办公室主题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办公室主题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深蓝色模板</Template>
  <TotalTime>3197</TotalTime>
  <Words>153</Words>
  <Application>Microsoft Office PowerPoint</Application>
  <PresentationFormat>自定义</PresentationFormat>
  <Paragraphs>44</Paragraphs>
  <Slides>11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CMBX9</vt:lpstr>
      <vt:lpstr>LinLibertineT</vt:lpstr>
      <vt:lpstr>等线</vt:lpstr>
      <vt:lpstr>微软雅黑</vt:lpstr>
      <vt:lpstr>Arial</vt:lpstr>
      <vt:lpstr>Broadway</vt:lpstr>
      <vt:lpstr>Corbel</vt:lpstr>
      <vt:lpstr>Microsoft Sans Serif</vt:lpstr>
      <vt:lpstr>MS Reference Sans Serif</vt:lpstr>
      <vt:lpstr>深度</vt:lpstr>
      <vt:lpstr>A Novel Method  Cross-Modal Retrieval</vt:lpstr>
      <vt:lpstr>PowerPoint 演示文稿</vt:lpstr>
      <vt:lpstr>PowerPoint 演示文稿</vt:lpstr>
      <vt:lpstr>A brief illustration of Cross-Media Retrieval </vt:lpstr>
      <vt:lpstr>The Key Challenge："media gap"</vt:lpstr>
      <vt:lpstr>First Problem : noises  </vt:lpstr>
      <vt:lpstr>Denoising Autoencoders（降噪自编码器）</vt:lpstr>
      <vt:lpstr>Second Problems : similarity metric 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Cross-modal Retrieval</dc:title>
  <dc:creator>Surmout Peak</dc:creator>
  <cp:lastModifiedBy>Surmout Peak</cp:lastModifiedBy>
  <cp:revision>60</cp:revision>
  <dcterms:created xsi:type="dcterms:W3CDTF">2018-11-13T01:50:56Z</dcterms:created>
  <dcterms:modified xsi:type="dcterms:W3CDTF">2019-01-02T14:33:06Z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